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64" r:id="rId6"/>
    <p:sldId id="388" r:id="rId7"/>
    <p:sldId id="340" r:id="rId8"/>
    <p:sldId id="322" r:id="rId9"/>
    <p:sldId id="342" r:id="rId10"/>
    <p:sldId id="343" r:id="rId11"/>
    <p:sldId id="337" r:id="rId12"/>
    <p:sldId id="389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94BEE-E2FC-4444-835A-6F8A1AF11640}" v="26" dt="2019-07-25T08:35:09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-42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96994BEE-E2FC-4444-835A-6F8A1AF11640}"/>
    <pc:docChg chg="undo custSel addSld delSld modSld">
      <pc:chgData name="Sara Zarazaga Navarro" userId="3d120633-b5e1-4aa4-9335-407903167109" providerId="ADAL" clId="{96994BEE-E2FC-4444-835A-6F8A1AF11640}" dt="2019-07-25T08:35:09.795" v="24" actId="207"/>
      <pc:docMkLst>
        <pc:docMk/>
      </pc:docMkLst>
      <pc:sldChg chg="del">
        <pc:chgData name="Sara Zarazaga Navarro" userId="3d120633-b5e1-4aa4-9335-407903167109" providerId="ADAL" clId="{96994BEE-E2FC-4444-835A-6F8A1AF11640}" dt="2019-07-25T08:32:45.348" v="0" actId="2696"/>
        <pc:sldMkLst>
          <pc:docMk/>
          <pc:sldMk cId="3749282474" sldId="291"/>
        </pc:sldMkLst>
      </pc:sldChg>
      <pc:sldChg chg="modSp">
        <pc:chgData name="Sara Zarazaga Navarro" userId="3d120633-b5e1-4aa4-9335-407903167109" providerId="ADAL" clId="{96994BEE-E2FC-4444-835A-6F8A1AF11640}" dt="2019-07-25T08:33:40.459" v="9" actId="207"/>
        <pc:sldMkLst>
          <pc:docMk/>
          <pc:sldMk cId="4068129405" sldId="322"/>
        </pc:sldMkLst>
        <pc:spChg chg="mod">
          <ac:chgData name="Sara Zarazaga Navarro" userId="3d120633-b5e1-4aa4-9335-407903167109" providerId="ADAL" clId="{96994BEE-E2FC-4444-835A-6F8A1AF11640}" dt="2019-07-25T08:33:40.459" v="9" actId="207"/>
          <ac:spMkLst>
            <pc:docMk/>
            <pc:sldMk cId="4068129405" sldId="322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96994BEE-E2FC-4444-835A-6F8A1AF11640}" dt="2019-07-25T08:34:59.262" v="22" actId="207"/>
        <pc:sldMkLst>
          <pc:docMk/>
          <pc:sldMk cId="3432057169" sldId="337"/>
        </pc:sldMkLst>
        <pc:graphicFrameChg chg="modGraphic">
          <ac:chgData name="Sara Zarazaga Navarro" userId="3d120633-b5e1-4aa4-9335-407903167109" providerId="ADAL" clId="{96994BEE-E2FC-4444-835A-6F8A1AF11640}" dt="2019-07-25T08:34:59.262" v="22" actId="207"/>
          <ac:graphicFrameMkLst>
            <pc:docMk/>
            <pc:sldMk cId="3432057169" sldId="337"/>
            <ac:graphicFrameMk id="7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96994BEE-E2FC-4444-835A-6F8A1AF11640}" dt="2019-07-25T08:35:09.795" v="24" actId="207"/>
        <pc:sldMkLst>
          <pc:docMk/>
          <pc:sldMk cId="1270280778" sldId="340"/>
        </pc:sldMkLst>
        <pc:graphicFrameChg chg="modGraphic">
          <ac:chgData name="Sara Zarazaga Navarro" userId="3d120633-b5e1-4aa4-9335-407903167109" providerId="ADAL" clId="{96994BEE-E2FC-4444-835A-6F8A1AF11640}" dt="2019-07-25T08:35:09.795" v="24" actId="207"/>
          <ac:graphicFrameMkLst>
            <pc:docMk/>
            <pc:sldMk cId="1270280778" sldId="340"/>
            <ac:graphicFrameMk id="7" creationId="{00000000-0000-0000-0000-000000000000}"/>
          </ac:graphicFrameMkLst>
        </pc:graphicFrameChg>
      </pc:sldChg>
      <pc:sldChg chg="add">
        <pc:chgData name="Sara Zarazaga Navarro" userId="3d120633-b5e1-4aa4-9335-407903167109" providerId="ADAL" clId="{96994BEE-E2FC-4444-835A-6F8A1AF11640}" dt="2019-07-25T08:32:51.897" v="1"/>
        <pc:sldMkLst>
          <pc:docMk/>
          <pc:sldMk cId="4051448276" sldId="3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31.07.2019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8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5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2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20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31.07.2019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31.07.2019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31.07.2019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Measures Taken on Management Level: </a:t>
            </a:r>
            <a:r>
              <a:rPr lang="de-DE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Comparing actual versus target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AE7D7351-99A1-47D1-B03F-E43058C707B8}"/>
              </a:ext>
            </a:extLst>
          </p:cNvPr>
          <p:cNvSpPr txBox="1"/>
          <p:nvPr/>
        </p:nvSpPr>
        <p:spPr>
          <a:xfrm>
            <a:off x="431540" y="5013176"/>
            <a:ext cx="8424936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3.5.(2).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EN_High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-level positions - Comparing actual versus target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Version of: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3.5.EN_High-level positions - GAP etc. - Comparing actual versus target.</a:t>
            </a:r>
          </a:p>
          <a:p>
            <a:br>
              <a:rPr lang="es-ES" sz="1200" dirty="0"/>
            </a:br>
            <a:r>
              <a:rPr lang="es-ES" sz="1200" b="1" dirty="0" err="1"/>
              <a:t>Description</a:t>
            </a:r>
            <a:r>
              <a:rPr lang="es-ES" sz="1200" b="1" dirty="0"/>
              <a:t> </a:t>
            </a:r>
            <a:r>
              <a:rPr lang="es-ES" sz="1200" b="1" dirty="0" err="1"/>
              <a:t>of</a:t>
            </a:r>
            <a:r>
              <a:rPr lang="es-ES" sz="1200" b="1" dirty="0"/>
              <a:t> </a:t>
            </a:r>
            <a:r>
              <a:rPr lang="es-ES" sz="1200" b="1" dirty="0" err="1"/>
              <a:t>the</a:t>
            </a:r>
            <a:r>
              <a:rPr lang="es-ES" sz="1200" b="1" dirty="0"/>
              <a:t> </a:t>
            </a:r>
            <a:r>
              <a:rPr lang="es-ES" sz="1200" b="1" dirty="0" err="1"/>
              <a:t>changes</a:t>
            </a:r>
            <a:r>
              <a:rPr lang="es-ES" sz="1200" b="1" dirty="0"/>
              <a:t>: </a:t>
            </a:r>
            <a:r>
              <a:rPr lang="en-US" sz="1200" dirty="0"/>
              <a:t>It is a summary of the original </a:t>
            </a:r>
            <a:r>
              <a:rPr lang="en-US" sz="1200" dirty="0" err="1"/>
              <a:t>original</a:t>
            </a:r>
            <a:r>
              <a:rPr lang="en-US" sz="1200" dirty="0"/>
              <a:t> presentation.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List of resources used: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6989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85780"/>
              </p:ext>
            </p:extLst>
          </p:nvPr>
        </p:nvGraphicFramePr>
        <p:xfrm>
          <a:off x="322785" y="1445526"/>
          <a:ext cx="8498429" cy="425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839">
                  <a:extLst>
                    <a:ext uri="{9D8B030D-6E8A-4147-A177-3AD203B41FA5}">
                      <a16:colId xmlns:a16="http://schemas.microsoft.com/office/drawing/2014/main" val="2470726757"/>
                    </a:ext>
                  </a:extLst>
                </a:gridCol>
                <a:gridCol w="2212258">
                  <a:extLst>
                    <a:ext uri="{9D8B030D-6E8A-4147-A177-3AD203B41FA5}">
                      <a16:colId xmlns:a16="http://schemas.microsoft.com/office/drawing/2014/main" val="1686671244"/>
                    </a:ext>
                  </a:extLst>
                </a:gridCol>
                <a:gridCol w="1907458">
                  <a:extLst>
                    <a:ext uri="{9D8B030D-6E8A-4147-A177-3AD203B41FA5}">
                      <a16:colId xmlns:a16="http://schemas.microsoft.com/office/drawing/2014/main" val="904452128"/>
                    </a:ext>
                  </a:extLst>
                </a:gridCol>
                <a:gridCol w="1268361">
                  <a:extLst>
                    <a:ext uri="{9D8B030D-6E8A-4147-A177-3AD203B41FA5}">
                      <a16:colId xmlns:a16="http://schemas.microsoft.com/office/drawing/2014/main" val="3362519924"/>
                    </a:ext>
                  </a:extLst>
                </a:gridCol>
                <a:gridCol w="1441513">
                  <a:extLst>
                    <a:ext uri="{9D8B030D-6E8A-4147-A177-3AD203B41FA5}">
                      <a16:colId xmlns:a16="http://schemas.microsoft.com/office/drawing/2014/main" val="52416013"/>
                    </a:ext>
                  </a:extLst>
                </a:gridCol>
              </a:tblGrid>
              <a:tr h="68758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Identified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GAP in  Stage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Measures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Stage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Due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date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Resources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allocated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90561"/>
                  </a:ext>
                </a:extLst>
              </a:tr>
              <a:tr h="83205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Context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analysis</a:t>
                      </a:r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There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is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no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overview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over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influences</a:t>
                      </a:r>
                      <a:r>
                        <a:rPr lang="de-DE" sz="1200" baseline="0" dirty="0"/>
                        <a:t> on </a:t>
                      </a:r>
                      <a:r>
                        <a:rPr lang="de-DE" sz="1200" baseline="0" dirty="0" err="1"/>
                        <a:t>energy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performance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from</a:t>
                      </a:r>
                      <a:r>
                        <a:rPr lang="de-DE" sz="1200" baseline="0" dirty="0"/>
                        <a:t> outside </a:t>
                      </a:r>
                      <a:r>
                        <a:rPr lang="de-DE" sz="1200" baseline="0" dirty="0" err="1"/>
                        <a:t>the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company</a:t>
                      </a:r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Perform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context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analysis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until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3rd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September 2019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Energy</a:t>
                      </a:r>
                      <a:r>
                        <a:rPr lang="de-DE" sz="1200" baseline="0" dirty="0"/>
                        <a:t> Manager, Legal Department (Workshop)</a:t>
                      </a:r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7862"/>
                  </a:ext>
                </a:extLst>
              </a:tr>
              <a:tr h="83574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Stakeholder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There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is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no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map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of</a:t>
                      </a:r>
                      <a:r>
                        <a:rPr lang="de-DE" sz="1200" baseline="0" dirty="0"/>
                        <a:t> Stakeholders </a:t>
                      </a:r>
                      <a:r>
                        <a:rPr lang="de-DE" sz="1200" baseline="0" dirty="0" err="1"/>
                        <a:t>inside</a:t>
                      </a:r>
                      <a:r>
                        <a:rPr lang="de-DE" sz="1200" baseline="0" dirty="0"/>
                        <a:t> and outside </a:t>
                      </a:r>
                      <a:r>
                        <a:rPr lang="de-DE" sz="1200" baseline="0" dirty="0" err="1"/>
                        <a:t>the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company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with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their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interests</a:t>
                      </a:r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shall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identify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analyse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relevant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stakeholders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5th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2019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Purchasement</a:t>
                      </a:r>
                      <a:r>
                        <a:rPr lang="de-DE" sz="1200" dirty="0"/>
                        <a:t>, Energy Manager (Workshop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22440"/>
                  </a:ext>
                </a:extLst>
              </a:tr>
              <a:tr h="28649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Risks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and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opportunities</a:t>
                      </a:r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74521"/>
                  </a:ext>
                </a:extLst>
              </a:tr>
              <a:tr h="291311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Allocation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roles</a:t>
                      </a:r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57094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Training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43994"/>
                  </a:ext>
                </a:extLst>
              </a:tr>
              <a:tr h="28649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Communication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09996"/>
                  </a:ext>
                </a:extLst>
              </a:tr>
              <a:tr h="56742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…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4026"/>
                  </a:ext>
                </a:extLst>
              </a:tr>
            </a:tbl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94BEDD93-3D3E-44F8-B125-15F32813FC80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Wrap up: Overall GAP Analysis from Stage 1 (Example)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37632D-238B-44B3-820E-22C382F63D3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8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332" y="1081947"/>
            <a:ext cx="8315336" cy="4857403"/>
          </a:xfrm>
        </p:spPr>
        <p:txBody>
          <a:bodyPr>
            <a:normAutofit/>
          </a:bodyPr>
          <a:lstStyle/>
          <a:p>
            <a:pPr algn="ctr">
              <a:lnSpc>
                <a:spcPct val="250000"/>
              </a:lnSpc>
              <a:buSzPct val="11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Which drivers of Energy Management were identified?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Which stakeholders where identified and what Interests do they have?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Which risks and opportunities were identified and which measures were taken?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Which Application points were identified?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Which risks and opportunities were identified and which measures were defined?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Corrective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Action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needed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250000"/>
              </a:lnSpc>
              <a:buSzPct val="11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Which Targets where defined to improve the Management  system?</a:t>
            </a:r>
          </a:p>
          <a:p>
            <a:pPr algn="ctr">
              <a:lnSpc>
                <a:spcPct val="250000"/>
              </a:lnSpc>
              <a:buSzPct val="110000"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buSzPct val="110000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716FFB-DD00-4EBF-8EB0-9995A76DFB81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</a:rPr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4B06112-75BD-40A8-AFF0-F4A6980AC13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7DB9DA0-F28F-4D47-AC6A-1F33D22C77CC}"/>
              </a:ext>
            </a:extLst>
          </p:cNvPr>
          <p:cNvSpPr/>
          <p:nvPr/>
        </p:nvSpPr>
        <p:spPr>
          <a:xfrm>
            <a:off x="1168172" y="1789470"/>
            <a:ext cx="6807655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9A7E45A-2397-46CD-90AD-34A32013A262}"/>
              </a:ext>
            </a:extLst>
          </p:cNvPr>
          <p:cNvSpPr/>
          <p:nvPr/>
        </p:nvSpPr>
        <p:spPr>
          <a:xfrm>
            <a:off x="2098253" y="2408502"/>
            <a:ext cx="4947492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FEAB811-2E09-48A9-9760-60BCB14D2239}"/>
              </a:ext>
            </a:extLst>
          </p:cNvPr>
          <p:cNvSpPr/>
          <p:nvPr/>
        </p:nvSpPr>
        <p:spPr>
          <a:xfrm>
            <a:off x="2098253" y="3785351"/>
            <a:ext cx="4947492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6A710F5-E90C-4AB6-B181-32FD5CB4198F}"/>
              </a:ext>
            </a:extLst>
          </p:cNvPr>
          <p:cNvSpPr/>
          <p:nvPr/>
        </p:nvSpPr>
        <p:spPr>
          <a:xfrm>
            <a:off x="1168172" y="3120600"/>
            <a:ext cx="6807655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5B697BC-1CCA-4BAD-958D-1025BA01052D}"/>
              </a:ext>
            </a:extLst>
          </p:cNvPr>
          <p:cNvSpPr/>
          <p:nvPr/>
        </p:nvSpPr>
        <p:spPr>
          <a:xfrm>
            <a:off x="1168172" y="4450102"/>
            <a:ext cx="6807655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76BDDA7-8F5A-4DAE-8648-1D28138FA674}"/>
              </a:ext>
            </a:extLst>
          </p:cNvPr>
          <p:cNvSpPr/>
          <p:nvPr/>
        </p:nvSpPr>
        <p:spPr>
          <a:xfrm>
            <a:off x="2098253" y="5069134"/>
            <a:ext cx="4947492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774C7C6-E8AD-4A58-9829-E4E4AC76D2D5}"/>
              </a:ext>
            </a:extLst>
          </p:cNvPr>
          <p:cNvSpPr/>
          <p:nvPr/>
        </p:nvSpPr>
        <p:spPr>
          <a:xfrm>
            <a:off x="1168171" y="5776053"/>
            <a:ext cx="6807655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12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92BFE8C-6AF1-4A9A-8257-1AE3340ABCD5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</a:rPr>
              <a:t>Responsibility Top Management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E9ACD25-8FBC-49ED-B7EA-96BA5211636A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E4E4A2B-78D7-4E15-9D96-F5C45623C62F}"/>
              </a:ext>
            </a:extLst>
          </p:cNvPr>
          <p:cNvGrpSpPr/>
          <p:nvPr/>
        </p:nvGrpSpPr>
        <p:grpSpPr>
          <a:xfrm>
            <a:off x="359745" y="1120013"/>
            <a:ext cx="2974258" cy="2943525"/>
            <a:chOff x="-1197078" y="1285007"/>
            <a:chExt cx="2974258" cy="2943525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C52C2637-7B9E-4405-9645-63FC887C174D}"/>
                </a:ext>
              </a:extLst>
            </p:cNvPr>
            <p:cNvSpPr/>
            <p:nvPr/>
          </p:nvSpPr>
          <p:spPr>
            <a:xfrm>
              <a:off x="-1197078" y="1285007"/>
              <a:ext cx="2974258" cy="2943525"/>
            </a:xfrm>
            <a:prstGeom prst="ellipse">
              <a:avLst/>
            </a:prstGeom>
            <a:ln w="149225">
              <a:solidFill>
                <a:srgbClr val="E7EEEF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5A24D90-21A6-4606-A2DD-C93054DDA5C8}"/>
                </a:ext>
              </a:extLst>
            </p:cNvPr>
            <p:cNvSpPr txBox="1"/>
            <p:nvPr/>
          </p:nvSpPr>
          <p:spPr>
            <a:xfrm>
              <a:off x="-1007807" y="2248938"/>
              <a:ext cx="2595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How was Energy Team structure </a:t>
              </a:r>
              <a:r>
                <a:rPr lang="en-US" sz="2000" dirty="0" err="1">
                  <a:solidFill>
                    <a:schemeClr val="bg1"/>
                  </a:solidFill>
                </a:rPr>
                <a:t>optimised</a:t>
              </a:r>
              <a:r>
                <a:rPr lang="en-US" sz="20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AAE8A39-9088-4768-A428-695340CA1F98}"/>
              </a:ext>
            </a:extLst>
          </p:cNvPr>
          <p:cNvGrpSpPr/>
          <p:nvPr/>
        </p:nvGrpSpPr>
        <p:grpSpPr>
          <a:xfrm>
            <a:off x="3008704" y="2113914"/>
            <a:ext cx="2974258" cy="2943525"/>
            <a:chOff x="2886437" y="1664723"/>
            <a:chExt cx="2974258" cy="2943525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F4DB9F9-CE64-407C-A2FE-B74A69E453C4}"/>
                </a:ext>
              </a:extLst>
            </p:cNvPr>
            <p:cNvSpPr/>
            <p:nvPr/>
          </p:nvSpPr>
          <p:spPr>
            <a:xfrm>
              <a:off x="2886437" y="1664723"/>
              <a:ext cx="2974258" cy="2943525"/>
            </a:xfrm>
            <a:prstGeom prst="ellipse">
              <a:avLst/>
            </a:prstGeom>
            <a:ln w="149225">
              <a:solidFill>
                <a:srgbClr val="E7EEEF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77CE340-388A-4F78-96A6-1312C06127D6}"/>
                </a:ext>
              </a:extLst>
            </p:cNvPr>
            <p:cNvSpPr txBox="1"/>
            <p:nvPr/>
          </p:nvSpPr>
          <p:spPr>
            <a:xfrm>
              <a:off x="3075708" y="2628653"/>
              <a:ext cx="2595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How is it documented and how is it enforced?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6537CC2-F4F1-45DA-BA15-ED236F5F1EA2}"/>
              </a:ext>
            </a:extLst>
          </p:cNvPr>
          <p:cNvGrpSpPr/>
          <p:nvPr/>
        </p:nvGrpSpPr>
        <p:grpSpPr>
          <a:xfrm>
            <a:off x="5687110" y="1149982"/>
            <a:ext cx="2974258" cy="2943525"/>
            <a:chOff x="5746955" y="1141777"/>
            <a:chExt cx="2974258" cy="2943525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F7CDDDE-9507-4412-9A91-8288DAB4000B}"/>
                </a:ext>
              </a:extLst>
            </p:cNvPr>
            <p:cNvSpPr/>
            <p:nvPr/>
          </p:nvSpPr>
          <p:spPr>
            <a:xfrm>
              <a:off x="5746955" y="1141777"/>
              <a:ext cx="2974258" cy="2943525"/>
            </a:xfrm>
            <a:prstGeom prst="ellipse">
              <a:avLst/>
            </a:prstGeom>
            <a:ln w="149225">
              <a:solidFill>
                <a:srgbClr val="E7EEEF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8FF5979-A163-4F18-8E5C-2ACBE272AFAC}"/>
                </a:ext>
              </a:extLst>
            </p:cNvPr>
            <p:cNvSpPr txBox="1"/>
            <p:nvPr/>
          </p:nvSpPr>
          <p:spPr>
            <a:xfrm>
              <a:off x="5993096" y="1987865"/>
              <a:ext cx="2595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How did Stage 1 employee trainings  influence this?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56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332" y="1093416"/>
            <a:ext cx="8315336" cy="489600"/>
          </a:xfrm>
        </p:spPr>
        <p:txBody>
          <a:bodyPr>
            <a:normAutofit/>
          </a:bodyPr>
          <a:lstStyle/>
          <a:p>
            <a:pPr algn="ctr">
              <a:buSzPct val="110000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Which approaches were applied and how?</a:t>
            </a:r>
          </a:p>
          <a:p>
            <a:pPr algn="ctr">
              <a:lnSpc>
                <a:spcPct val="150000"/>
              </a:lnSpc>
              <a:buSzPct val="110000"/>
            </a:pPr>
            <a:endParaRPr lang="de-DE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SzPct val="110000"/>
            </a:pP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803DA7E-BAC7-48DF-91CC-461A54AC3CE1}"/>
              </a:ext>
            </a:extLst>
          </p:cNvPr>
          <p:cNvSpPr txBox="1">
            <a:spLocks/>
          </p:cNvSpPr>
          <p:nvPr/>
        </p:nvSpPr>
        <p:spPr>
          <a:xfrm>
            <a:off x="414332" y="4244062"/>
            <a:ext cx="8315336" cy="136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10000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Define corrective actions where necessary</a:t>
            </a:r>
          </a:p>
          <a:p>
            <a:pPr algn="ctr">
              <a:lnSpc>
                <a:spcPct val="150000"/>
              </a:lnSpc>
              <a:buSzPct val="110000"/>
            </a:pPr>
            <a:endParaRPr lang="de-DE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110000"/>
            </a:pPr>
            <a:endParaRPr lang="de-DE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SzPct val="110000"/>
            </a:pP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EBA3A4A-3C76-4767-AFF0-181609618CD3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</a:rPr>
              <a:t>Approaches and Examples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29A45D7-D907-49F4-A0D3-2477D0953F4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5D1692B-9D62-450B-9126-CA47219F3D93}"/>
              </a:ext>
            </a:extLst>
          </p:cNvPr>
          <p:cNvSpPr txBox="1">
            <a:spLocks/>
          </p:cNvSpPr>
          <p:nvPr/>
        </p:nvSpPr>
        <p:spPr>
          <a:xfrm>
            <a:off x="370136" y="337871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Documentation of further and corrective Actions</a:t>
            </a:r>
            <a:endParaRPr lang="de-DE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9B3A8F2-6151-49F9-B350-AD45AEF37620}"/>
              </a:ext>
            </a:extLst>
          </p:cNvPr>
          <p:cNvSpPr/>
          <p:nvPr/>
        </p:nvSpPr>
        <p:spPr>
          <a:xfrm>
            <a:off x="8548873" y="3378718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CA80528-7265-4D5A-8CB3-D78DB4295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39" y="1583016"/>
            <a:ext cx="1461322" cy="146132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2D43E86-D060-4660-A20E-F788261B9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38" y="4693230"/>
            <a:ext cx="1461323" cy="14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22705"/>
              </p:ext>
            </p:extLst>
          </p:nvPr>
        </p:nvGraphicFramePr>
        <p:xfrm>
          <a:off x="307443" y="1248447"/>
          <a:ext cx="8610415" cy="448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330">
                  <a:extLst>
                    <a:ext uri="{9D8B030D-6E8A-4147-A177-3AD203B41FA5}">
                      <a16:colId xmlns:a16="http://schemas.microsoft.com/office/drawing/2014/main" val="2470726757"/>
                    </a:ext>
                  </a:extLst>
                </a:gridCol>
                <a:gridCol w="1647493">
                  <a:extLst>
                    <a:ext uri="{9D8B030D-6E8A-4147-A177-3AD203B41FA5}">
                      <a16:colId xmlns:a16="http://schemas.microsoft.com/office/drawing/2014/main" val="904452128"/>
                    </a:ext>
                  </a:extLst>
                </a:gridCol>
                <a:gridCol w="1757997">
                  <a:extLst>
                    <a:ext uri="{9D8B030D-6E8A-4147-A177-3AD203B41FA5}">
                      <a16:colId xmlns:a16="http://schemas.microsoft.com/office/drawing/2014/main" val="205081749"/>
                    </a:ext>
                  </a:extLst>
                </a:gridCol>
                <a:gridCol w="1295894">
                  <a:extLst>
                    <a:ext uri="{9D8B030D-6E8A-4147-A177-3AD203B41FA5}">
                      <a16:colId xmlns:a16="http://schemas.microsoft.com/office/drawing/2014/main" val="537535945"/>
                    </a:ext>
                  </a:extLst>
                </a:gridCol>
                <a:gridCol w="1228849">
                  <a:extLst>
                    <a:ext uri="{9D8B030D-6E8A-4147-A177-3AD203B41FA5}">
                      <a16:colId xmlns:a16="http://schemas.microsoft.com/office/drawing/2014/main" val="1374770600"/>
                    </a:ext>
                  </a:extLst>
                </a:gridCol>
                <a:gridCol w="1356852">
                  <a:extLst>
                    <a:ext uri="{9D8B030D-6E8A-4147-A177-3AD203B41FA5}">
                      <a16:colId xmlns:a16="http://schemas.microsoft.com/office/drawing/2014/main" val="505045074"/>
                    </a:ext>
                  </a:extLst>
                </a:gridCol>
              </a:tblGrid>
              <a:tr h="576599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Measures planned in Stage 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Status </a:t>
                      </a:r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realisation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Corrective</a:t>
                      </a:r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measure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Due </a:t>
                      </a:r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90561"/>
                  </a:ext>
                </a:extLst>
              </a:tr>
              <a:tr h="611367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err="1"/>
                        <a:t>Context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analysis</a:t>
                      </a:r>
                      <a:endParaRPr lang="de-DE" sz="1100" b="1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Perform a context analysis until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Realised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September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2019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None needed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None needed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None needed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7862"/>
                  </a:ext>
                </a:extLst>
              </a:tr>
              <a:tr h="987000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/>
                        <a:t>Stakeholder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Purchasing Department shall identify relevant stakeholders who affect Energy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comsumtion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Not yet finished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Include articles in newsletters on a regular basis, starting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withl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Feb 2020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Mrz 2020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Provide 2 Days more time per Newsletter for Mr. Schmidt from Marketing Department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22440"/>
                  </a:ext>
                </a:extLst>
              </a:tr>
              <a:tr h="430991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err="1"/>
                        <a:t>Risks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and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opportunities</a:t>
                      </a:r>
                      <a:endParaRPr lang="de-DE" sz="1100" b="1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74521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err="1"/>
                        <a:t>Allocation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of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roles</a:t>
                      </a:r>
                      <a:endParaRPr lang="de-DE" sz="1100" b="1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57094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/>
                        <a:t>Training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43994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/>
                        <a:t>Communication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09996"/>
                  </a:ext>
                </a:extLst>
              </a:tr>
              <a:tr h="305050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/>
                        <a:t>…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4026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59AA815F-F111-4A75-B2D5-7E716C9D3620}"/>
              </a:ext>
            </a:extLst>
          </p:cNvPr>
          <p:cNvSpPr txBox="1">
            <a:spLocks/>
          </p:cNvSpPr>
          <p:nvPr/>
        </p:nvSpPr>
        <p:spPr>
          <a:xfrm>
            <a:off x="307444" y="27074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solidFill>
                  <a:srgbClr val="FFFFFF"/>
                </a:solidFill>
                <a:latin typeface="Arial"/>
              </a:rPr>
              <a:t>Acciones correctivas generales y posteriores (ejemplo)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66DECBE-9843-4E78-B53F-D816EB92807A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05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6289A-18EF-41A7-BCE7-228FFD5D1F63}">
  <ds:schemaRefs>
    <ds:schemaRef ds:uri="2f6a910d-138e-42c1-8e8a-320c1b7cf3f7"/>
    <ds:schemaRef ds:uri="57dcf4a7-cd30-45ae-940f-c673e6c8995a"/>
    <ds:schemaRef ds:uri="611ea500-83e9-4ef4-bf2f-c0233a3133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7B6057B-6DC8-40F1-95CE-31A011C7134B}">
  <ds:schemaRefs>
    <ds:schemaRef ds:uri="2f6a910d-138e-42c1-8e8a-320c1b7cf3f7"/>
    <ds:schemaRef ds:uri="57dcf4a7-cd30-45ae-940f-c673e6c8995a"/>
    <ds:schemaRef ds:uri="611ea500-83e9-4ef4-bf2f-c0233a313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Presentación en pantalla (4:3)</PresentationFormat>
  <Paragraphs>95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 Cuadrado</cp:lastModifiedBy>
  <cp:revision>2</cp:revision>
  <dcterms:created xsi:type="dcterms:W3CDTF">2015-07-06T02:50:51Z</dcterms:created>
  <dcterms:modified xsi:type="dcterms:W3CDTF">2019-07-31T08:05:34Z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